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2.svg" ContentType="image/svg+xml"/>
  <Override PartName="/ppt/media/image24.svg" ContentType="image/svg+xml"/>
  <Override PartName="/ppt/media/image3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8288000" cy="10287000"/>
  <p:notesSz cx="6858000" cy="9144000"/>
  <p:embeddedFontLst>
    <p:embeddedFont>
      <p:font typeface="Montserrat Bold" panose="00000800000000000000"/>
      <p:bold r:id="rId45"/>
    </p:embeddedFont>
    <p:embeddedFont>
      <p:font typeface="Montserrat" panose="00000500000000000000"/>
      <p:regular r:id="rId46"/>
    </p:embeddedFont>
    <p:embeddedFont>
      <p:font typeface="Canva Sans Bold" panose="020B0803030501040103"/>
      <p:bold r:id="rId47"/>
    </p:embeddedFont>
    <p:embeddedFont>
      <p:font typeface="Canva Sans" panose="020B0503030501040103"/>
      <p:regular r:id="rId48"/>
    </p:embeddedFont>
    <p:embeddedFont>
      <p:font typeface="Calibri" panose="020F050202020403020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8.fntdata"/><Relationship Id="rId51" Type="http://schemas.openxmlformats.org/officeDocument/2006/relationships/font" Target="fonts/font7.fntdata"/><Relationship Id="rId50" Type="http://schemas.openxmlformats.org/officeDocument/2006/relationships/font" Target="fonts/font6.fntdata"/><Relationship Id="rId5" Type="http://schemas.openxmlformats.org/officeDocument/2006/relationships/slide" Target="slides/slide3.xml"/><Relationship Id="rId49" Type="http://schemas.openxmlformats.org/officeDocument/2006/relationships/font" Target="fonts/font5.fntdata"/><Relationship Id="rId48" Type="http://schemas.openxmlformats.org/officeDocument/2006/relationships/font" Target="fonts/font4.fntdata"/><Relationship Id="rId47" Type="http://schemas.openxmlformats.org/officeDocument/2006/relationships/font" Target="fonts/font3.fntdata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svg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72135" y="2337613"/>
            <a:ext cx="6031608" cy="60316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3414845" y="1188931"/>
            <a:ext cx="1991544" cy="19915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043659" y="4214522"/>
            <a:ext cx="3185721" cy="318572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55315" y="3945528"/>
            <a:ext cx="12177370" cy="130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11380" b="1">
                <a:solidFill>
                  <a:srgbClr val="24096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Intro to</a:t>
            </a:r>
            <a:endParaRPr lang="en-US" sz="11380" b="1">
              <a:solidFill>
                <a:srgbClr val="24096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4163679" y="7797695"/>
            <a:ext cx="884434" cy="88443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744482" y="1504605"/>
            <a:ext cx="1892038" cy="189203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5344946" y="6400189"/>
            <a:ext cx="884434" cy="88443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637067" y="3608432"/>
            <a:ext cx="3070135" cy="307013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4" name="Freeform 24"/>
          <p:cNvSpPr/>
          <p:nvPr/>
        </p:nvSpPr>
        <p:spPr>
          <a:xfrm>
            <a:off x="1349938" y="875473"/>
            <a:ext cx="490149" cy="403705"/>
          </a:xfrm>
          <a:custGeom>
            <a:avLst/>
            <a:gdLst/>
            <a:ahLst/>
            <a:cxnLst/>
            <a:rect l="l" t="t" r="r" b="b"/>
            <a:pathLst>
              <a:path w="490149" h="403705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016139" y="-107230"/>
            <a:ext cx="2271861" cy="2271861"/>
          </a:xfrm>
          <a:custGeom>
            <a:avLst/>
            <a:gdLst/>
            <a:ahLst/>
            <a:cxnLst/>
            <a:rect l="l" t="t" r="r" b="b"/>
            <a:pathLst>
              <a:path w="2271861" h="2271861">
                <a:moveTo>
                  <a:pt x="0" y="0"/>
                </a:moveTo>
                <a:lnTo>
                  <a:pt x="2271861" y="0"/>
                </a:lnTo>
                <a:lnTo>
                  <a:pt x="2271861" y="2271860"/>
                </a:lnTo>
                <a:lnTo>
                  <a:pt x="0" y="2271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055315" y="5160413"/>
            <a:ext cx="12177370" cy="130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11380">
                <a:solidFill>
                  <a:srgbClr val="24096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Python</a:t>
            </a:r>
            <a:endParaRPr lang="en-US" sz="11380">
              <a:solidFill>
                <a:srgbClr val="24096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6293" y="497876"/>
            <a:ext cx="10547706" cy="928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95"/>
              </a:lnSpc>
              <a:spcBef>
                <a:spcPct val="0"/>
              </a:spcBef>
            </a:pPr>
            <a:r>
              <a:rPr lang="en-US" sz="656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Python Operators </a:t>
            </a:r>
            <a:endParaRPr lang="en-US" sz="656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9195"/>
              </a:lnSpc>
              <a:spcBef>
                <a:spcPct val="0"/>
              </a:spcBef>
            </a:pPr>
            <a:r>
              <a:rPr lang="en-US" sz="656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Arithmetic operators </a:t>
            </a:r>
            <a:endParaRPr lang="en-US" sz="656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9195"/>
              </a:lnSpc>
              <a:spcBef>
                <a:spcPct val="0"/>
              </a:spcBef>
            </a:pPr>
            <a:r>
              <a:rPr lang="en-US" sz="656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Assignment operators </a:t>
            </a:r>
            <a:endParaRPr lang="en-US" sz="656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9195"/>
              </a:lnSpc>
              <a:spcBef>
                <a:spcPct val="0"/>
              </a:spcBef>
            </a:pPr>
            <a:r>
              <a:rPr lang="en-US" sz="656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Comparison operators </a:t>
            </a:r>
            <a:endParaRPr lang="en-US" sz="656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9195"/>
              </a:lnSpc>
              <a:spcBef>
                <a:spcPct val="0"/>
              </a:spcBef>
            </a:pPr>
            <a:r>
              <a:rPr lang="en-US" sz="656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Logical operators </a:t>
            </a:r>
            <a:endParaRPr lang="en-US" sz="656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9195"/>
              </a:lnSpc>
              <a:spcBef>
                <a:spcPct val="0"/>
              </a:spcBef>
            </a:pPr>
            <a:r>
              <a:rPr lang="en-US" sz="656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Identity operators </a:t>
            </a:r>
            <a:endParaRPr lang="en-US" sz="656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9195"/>
              </a:lnSpc>
              <a:spcBef>
                <a:spcPct val="0"/>
              </a:spcBef>
            </a:pPr>
            <a:r>
              <a:rPr lang="en-US" sz="656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Membership operators </a:t>
            </a:r>
            <a:endParaRPr lang="en-US" sz="656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9195"/>
              </a:lnSpc>
              <a:spcBef>
                <a:spcPct val="0"/>
              </a:spcBef>
            </a:pPr>
            <a:r>
              <a:rPr lang="en-US" sz="656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Bitwise operators</a:t>
            </a:r>
            <a:endParaRPr lang="en-US" sz="656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262797" y="1634047"/>
            <a:ext cx="6740165" cy="6740165"/>
          </a:xfrm>
          <a:custGeom>
            <a:avLst/>
            <a:gdLst/>
            <a:ahLst/>
            <a:cxnLst/>
            <a:rect l="l" t="t" r="r" b="b"/>
            <a:pathLst>
              <a:path w="6740165" h="6740165">
                <a:moveTo>
                  <a:pt x="0" y="0"/>
                </a:moveTo>
                <a:lnTo>
                  <a:pt x="6740165" y="0"/>
                </a:lnTo>
                <a:lnTo>
                  <a:pt x="6740165" y="6740166"/>
                </a:lnTo>
                <a:lnTo>
                  <a:pt x="0" y="674016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6111" y="78950"/>
            <a:ext cx="15674549" cy="10208050"/>
          </a:xfrm>
          <a:custGeom>
            <a:avLst/>
            <a:gdLst/>
            <a:ahLst/>
            <a:cxnLst/>
            <a:rect l="l" t="t" r="r" b="b"/>
            <a:pathLst>
              <a:path w="15674549" h="10208050">
                <a:moveTo>
                  <a:pt x="0" y="0"/>
                </a:moveTo>
                <a:lnTo>
                  <a:pt x="15674549" y="0"/>
                </a:lnTo>
                <a:lnTo>
                  <a:pt x="15674549" y="10208050"/>
                </a:lnTo>
                <a:lnTo>
                  <a:pt x="0" y="1020805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6111" y="0"/>
            <a:ext cx="15795777" cy="10287000"/>
          </a:xfrm>
          <a:custGeom>
            <a:avLst/>
            <a:gdLst/>
            <a:ahLst/>
            <a:cxnLst/>
            <a:rect l="l" t="t" r="r" b="b"/>
            <a:pathLst>
              <a:path w="15795777" h="10287000">
                <a:moveTo>
                  <a:pt x="0" y="0"/>
                </a:moveTo>
                <a:lnTo>
                  <a:pt x="15795778" y="0"/>
                </a:lnTo>
                <a:lnTo>
                  <a:pt x="157957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8294" y="0"/>
            <a:ext cx="16508520" cy="10854352"/>
          </a:xfrm>
          <a:custGeom>
            <a:avLst/>
            <a:gdLst/>
            <a:ahLst/>
            <a:cxnLst/>
            <a:rect l="l" t="t" r="r" b="b"/>
            <a:pathLst>
              <a:path w="16508520" h="10854352">
                <a:moveTo>
                  <a:pt x="0" y="0"/>
                </a:moveTo>
                <a:lnTo>
                  <a:pt x="16508520" y="0"/>
                </a:lnTo>
                <a:lnTo>
                  <a:pt x="16508520" y="10854352"/>
                </a:lnTo>
                <a:lnTo>
                  <a:pt x="0" y="1085435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4483" y="229774"/>
            <a:ext cx="17279035" cy="9827451"/>
          </a:xfrm>
          <a:custGeom>
            <a:avLst/>
            <a:gdLst/>
            <a:ahLst/>
            <a:cxnLst/>
            <a:rect l="l" t="t" r="r" b="b"/>
            <a:pathLst>
              <a:path w="17279035" h="9827451">
                <a:moveTo>
                  <a:pt x="0" y="0"/>
                </a:moveTo>
                <a:lnTo>
                  <a:pt x="17279034" y="0"/>
                </a:lnTo>
                <a:lnTo>
                  <a:pt x="17279034" y="9827452"/>
                </a:lnTo>
                <a:lnTo>
                  <a:pt x="0" y="982745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076" y="0"/>
            <a:ext cx="17859849" cy="10157789"/>
          </a:xfrm>
          <a:custGeom>
            <a:avLst/>
            <a:gdLst/>
            <a:ahLst/>
            <a:cxnLst/>
            <a:rect l="l" t="t" r="r" b="b"/>
            <a:pathLst>
              <a:path w="17859849" h="10157789">
                <a:moveTo>
                  <a:pt x="0" y="0"/>
                </a:moveTo>
                <a:lnTo>
                  <a:pt x="17859848" y="0"/>
                </a:lnTo>
                <a:lnTo>
                  <a:pt x="17859848" y="10157789"/>
                </a:lnTo>
                <a:lnTo>
                  <a:pt x="0" y="1015778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9876" y="0"/>
            <a:ext cx="16599424" cy="10063401"/>
          </a:xfrm>
          <a:custGeom>
            <a:avLst/>
            <a:gdLst/>
            <a:ahLst/>
            <a:cxnLst/>
            <a:rect l="l" t="t" r="r" b="b"/>
            <a:pathLst>
              <a:path w="16599424" h="10063401">
                <a:moveTo>
                  <a:pt x="0" y="0"/>
                </a:moveTo>
                <a:lnTo>
                  <a:pt x="16599424" y="0"/>
                </a:lnTo>
                <a:lnTo>
                  <a:pt x="16599424" y="10063401"/>
                </a:lnTo>
                <a:lnTo>
                  <a:pt x="0" y="1006340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6206" y="0"/>
            <a:ext cx="17594288" cy="10160701"/>
          </a:xfrm>
          <a:custGeom>
            <a:avLst/>
            <a:gdLst/>
            <a:ahLst/>
            <a:cxnLst/>
            <a:rect l="l" t="t" r="r" b="b"/>
            <a:pathLst>
              <a:path w="17594288" h="10160701">
                <a:moveTo>
                  <a:pt x="0" y="0"/>
                </a:moveTo>
                <a:lnTo>
                  <a:pt x="17594288" y="0"/>
                </a:lnTo>
                <a:lnTo>
                  <a:pt x="17594288" y="10160701"/>
                </a:lnTo>
                <a:lnTo>
                  <a:pt x="0" y="1016070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38918" y="3268169"/>
            <a:ext cx="8866846" cy="5036538"/>
          </a:xfrm>
          <a:custGeom>
            <a:avLst/>
            <a:gdLst/>
            <a:ahLst/>
            <a:cxnLst/>
            <a:rect l="l" t="t" r="r" b="b"/>
            <a:pathLst>
              <a:path w="8866846" h="5036538">
                <a:moveTo>
                  <a:pt x="0" y="0"/>
                </a:moveTo>
                <a:lnTo>
                  <a:pt x="8866846" y="0"/>
                </a:lnTo>
                <a:lnTo>
                  <a:pt x="8866846" y="5036538"/>
                </a:lnTo>
                <a:lnTo>
                  <a:pt x="0" y="50365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1000" r="-3380" b="-410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35096" y="3940232"/>
            <a:ext cx="1994703" cy="1994703"/>
          </a:xfrm>
          <a:custGeom>
            <a:avLst/>
            <a:gdLst/>
            <a:ahLst/>
            <a:cxnLst/>
            <a:rect l="l" t="t" r="r" b="b"/>
            <a:pathLst>
              <a:path w="1994703" h="1994703">
                <a:moveTo>
                  <a:pt x="0" y="0"/>
                </a:moveTo>
                <a:lnTo>
                  <a:pt x="1994703" y="0"/>
                </a:lnTo>
                <a:lnTo>
                  <a:pt x="1994703" y="1994703"/>
                </a:lnTo>
                <a:lnTo>
                  <a:pt x="0" y="1994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10335"/>
            <a:ext cx="8410218" cy="129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5"/>
              </a:lnSpc>
              <a:spcBef>
                <a:spcPct val="0"/>
              </a:spcBef>
            </a:pPr>
            <a:r>
              <a:rPr lang="en-US" sz="75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Python Branching</a:t>
            </a:r>
            <a:endParaRPr lang="en-US" sz="756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6393" y="2225529"/>
            <a:ext cx="8174831" cy="397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85"/>
              </a:lnSpc>
              <a:spcBef>
                <a:spcPct val="0"/>
              </a:spcBef>
            </a:pPr>
            <a:r>
              <a:rPr lang="en-US" sz="75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</a:t>
            </a:r>
            <a:r>
              <a:rPr lang="en-US" sz="75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If statement </a:t>
            </a:r>
            <a:endParaRPr lang="en-US" sz="756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10585"/>
              </a:lnSpc>
              <a:spcBef>
                <a:spcPct val="0"/>
              </a:spcBef>
            </a:pPr>
            <a:r>
              <a:rPr lang="en-US" sz="75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Elif Statement </a:t>
            </a:r>
            <a:endParaRPr lang="en-US" sz="756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10585"/>
              </a:lnSpc>
              <a:spcBef>
                <a:spcPct val="0"/>
              </a:spcBef>
            </a:pPr>
            <a:r>
              <a:rPr lang="en-US" sz="75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Else statement</a:t>
            </a:r>
            <a:endParaRPr lang="en-US" sz="756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48441" y="962025"/>
            <a:ext cx="473725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For this we will code!!!!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Please open your IDE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3095" y="332906"/>
            <a:ext cx="16374190" cy="9954094"/>
          </a:xfrm>
          <a:custGeom>
            <a:avLst/>
            <a:gdLst/>
            <a:ahLst/>
            <a:cxnLst/>
            <a:rect l="l" t="t" r="r" b="b"/>
            <a:pathLst>
              <a:path w="16374190" h="9954094">
                <a:moveTo>
                  <a:pt x="0" y="0"/>
                </a:moveTo>
                <a:lnTo>
                  <a:pt x="16374190" y="0"/>
                </a:lnTo>
                <a:lnTo>
                  <a:pt x="16374190" y="9954094"/>
                </a:lnTo>
                <a:lnTo>
                  <a:pt x="0" y="995409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5380" y="41457"/>
            <a:ext cx="9757756" cy="10245543"/>
          </a:xfrm>
          <a:custGeom>
            <a:avLst/>
            <a:gdLst/>
            <a:ahLst/>
            <a:cxnLst/>
            <a:rect l="l" t="t" r="r" b="b"/>
            <a:pathLst>
              <a:path w="9757756" h="10245543">
                <a:moveTo>
                  <a:pt x="0" y="0"/>
                </a:moveTo>
                <a:lnTo>
                  <a:pt x="9757757" y="0"/>
                </a:lnTo>
                <a:lnTo>
                  <a:pt x="9757757" y="10245543"/>
                </a:lnTo>
                <a:lnTo>
                  <a:pt x="0" y="1024554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746" b="-7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89138" y="933450"/>
            <a:ext cx="778597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Good Morning Everyone</a:t>
            </a:r>
            <a:endParaRPr lang="en-US" sz="52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9917" y="1753158"/>
            <a:ext cx="6053399" cy="6053399"/>
          </a:xfrm>
          <a:custGeom>
            <a:avLst/>
            <a:gdLst/>
            <a:ahLst/>
            <a:cxnLst/>
            <a:rect l="l" t="t" r="r" b="b"/>
            <a:pathLst>
              <a:path w="6053399" h="6053399">
                <a:moveTo>
                  <a:pt x="0" y="0"/>
                </a:moveTo>
                <a:lnTo>
                  <a:pt x="6053399" y="0"/>
                </a:lnTo>
                <a:lnTo>
                  <a:pt x="605339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87067">
            <a:off x="13894324" y="1455022"/>
            <a:ext cx="3533381" cy="1406928"/>
          </a:xfrm>
          <a:custGeom>
            <a:avLst/>
            <a:gdLst/>
            <a:ahLst/>
            <a:cxnLst/>
            <a:rect l="l" t="t" r="r" b="b"/>
            <a:pathLst>
              <a:path w="3533381" h="1406928">
                <a:moveTo>
                  <a:pt x="0" y="0"/>
                </a:moveTo>
                <a:lnTo>
                  <a:pt x="3533382" y="0"/>
                </a:lnTo>
                <a:lnTo>
                  <a:pt x="3533382" y="1406929"/>
                </a:lnTo>
                <a:lnTo>
                  <a:pt x="0" y="140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7144" y="358362"/>
            <a:ext cx="5873874" cy="299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Python Iteration </a:t>
            </a:r>
            <a:endParaRPr lang="en-US" sz="426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965"/>
              </a:lnSpc>
              <a:spcBef>
                <a:spcPct val="0"/>
              </a:spcBef>
            </a:pPr>
            <a:r>
              <a:rPr lang="en-US" sz="42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While loop </a:t>
            </a:r>
            <a:endParaRPr lang="en-US" sz="426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965"/>
              </a:lnSpc>
              <a:spcBef>
                <a:spcPct val="0"/>
              </a:spcBef>
            </a:pPr>
            <a:r>
              <a:rPr lang="en-US" sz="42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For loop </a:t>
            </a:r>
            <a:endParaRPr lang="en-US" sz="426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❖ Continue and Break</a:t>
            </a:r>
            <a:endParaRPr lang="en-US" sz="426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7144" y="3599392"/>
            <a:ext cx="473725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For this we will code!!!!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Please open your IDE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03569" y="705167"/>
            <a:ext cx="33193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 meet someone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844679" y="4156287"/>
            <a:ext cx="15166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We talk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8" name="Freeform 8"/>
          <p:cNvSpPr/>
          <p:nvPr/>
        </p:nvSpPr>
        <p:spPr>
          <a:xfrm rot="7228140">
            <a:off x="14386474" y="7541956"/>
            <a:ext cx="3533381" cy="1406928"/>
          </a:xfrm>
          <a:custGeom>
            <a:avLst/>
            <a:gdLst/>
            <a:ahLst/>
            <a:cxnLst/>
            <a:rect l="l" t="t" r="r" b="b"/>
            <a:pathLst>
              <a:path w="3533381" h="1406928">
                <a:moveTo>
                  <a:pt x="0" y="0"/>
                </a:moveTo>
                <a:lnTo>
                  <a:pt x="3533381" y="0"/>
                </a:lnTo>
                <a:lnTo>
                  <a:pt x="3533381" y="1406928"/>
                </a:lnTo>
                <a:lnTo>
                  <a:pt x="0" y="1406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82227" y="8206607"/>
            <a:ext cx="54687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Realizes I am Sosuke Aizen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Freeform 10"/>
          <p:cNvSpPr/>
          <p:nvPr/>
        </p:nvSpPr>
        <p:spPr>
          <a:xfrm rot="-8100000">
            <a:off x="6360991" y="7409195"/>
            <a:ext cx="3533381" cy="1406928"/>
          </a:xfrm>
          <a:custGeom>
            <a:avLst/>
            <a:gdLst/>
            <a:ahLst/>
            <a:cxnLst/>
            <a:rect l="l" t="t" r="r" b="b"/>
            <a:pathLst>
              <a:path w="3533381" h="1406928">
                <a:moveTo>
                  <a:pt x="0" y="0"/>
                </a:moveTo>
                <a:lnTo>
                  <a:pt x="3533381" y="0"/>
                </a:lnTo>
                <a:lnTo>
                  <a:pt x="3533381" y="1406928"/>
                </a:lnTo>
                <a:lnTo>
                  <a:pt x="0" y="1406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81018" y="4670002"/>
            <a:ext cx="23455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They Leave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Freeform 12"/>
          <p:cNvSpPr/>
          <p:nvPr/>
        </p:nvSpPr>
        <p:spPr>
          <a:xfrm rot="-3902357">
            <a:off x="6026269" y="1638495"/>
            <a:ext cx="3533381" cy="1406928"/>
          </a:xfrm>
          <a:custGeom>
            <a:avLst/>
            <a:gdLst/>
            <a:ahLst/>
            <a:cxnLst/>
            <a:rect l="l" t="t" r="r" b="b"/>
            <a:pathLst>
              <a:path w="3533381" h="1406928">
                <a:moveTo>
                  <a:pt x="0" y="0"/>
                </a:moveTo>
                <a:lnTo>
                  <a:pt x="3533381" y="0"/>
                </a:lnTo>
                <a:lnTo>
                  <a:pt x="3533381" y="1406928"/>
                </a:lnTo>
                <a:lnTo>
                  <a:pt x="0" y="1406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1818" y="183173"/>
            <a:ext cx="14951878" cy="9836762"/>
          </a:xfrm>
          <a:custGeom>
            <a:avLst/>
            <a:gdLst/>
            <a:ahLst/>
            <a:cxnLst/>
            <a:rect l="l" t="t" r="r" b="b"/>
            <a:pathLst>
              <a:path w="14951878" h="9836762">
                <a:moveTo>
                  <a:pt x="0" y="0"/>
                </a:moveTo>
                <a:lnTo>
                  <a:pt x="14951878" y="0"/>
                </a:lnTo>
                <a:lnTo>
                  <a:pt x="14951878" y="9836763"/>
                </a:lnTo>
                <a:lnTo>
                  <a:pt x="0" y="983676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243" y="72681"/>
            <a:ext cx="17542687" cy="10214319"/>
          </a:xfrm>
          <a:custGeom>
            <a:avLst/>
            <a:gdLst/>
            <a:ahLst/>
            <a:cxnLst/>
            <a:rect l="l" t="t" r="r" b="b"/>
            <a:pathLst>
              <a:path w="17542687" h="10214319">
                <a:moveTo>
                  <a:pt x="0" y="0"/>
                </a:moveTo>
                <a:lnTo>
                  <a:pt x="17542687" y="0"/>
                </a:lnTo>
                <a:lnTo>
                  <a:pt x="17542687" y="10214319"/>
                </a:lnTo>
                <a:lnTo>
                  <a:pt x="0" y="1021431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136" y="2522465"/>
            <a:ext cx="18041728" cy="5242071"/>
          </a:xfrm>
          <a:custGeom>
            <a:avLst/>
            <a:gdLst/>
            <a:ahLst/>
            <a:cxnLst/>
            <a:rect l="l" t="t" r="r" b="b"/>
            <a:pathLst>
              <a:path w="18041728" h="5242071">
                <a:moveTo>
                  <a:pt x="0" y="0"/>
                </a:moveTo>
                <a:lnTo>
                  <a:pt x="18041728" y="0"/>
                </a:lnTo>
                <a:lnTo>
                  <a:pt x="18041728" y="5242070"/>
                </a:lnTo>
                <a:lnTo>
                  <a:pt x="0" y="524207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69435" y="1664967"/>
            <a:ext cx="8330597" cy="8316357"/>
          </a:xfrm>
          <a:custGeom>
            <a:avLst/>
            <a:gdLst/>
            <a:ahLst/>
            <a:cxnLst/>
            <a:rect l="l" t="t" r="r" b="b"/>
            <a:pathLst>
              <a:path w="8330597" h="8316357">
                <a:moveTo>
                  <a:pt x="0" y="0"/>
                </a:moveTo>
                <a:lnTo>
                  <a:pt x="8330597" y="0"/>
                </a:lnTo>
                <a:lnTo>
                  <a:pt x="8330597" y="8316357"/>
                </a:lnTo>
                <a:lnTo>
                  <a:pt x="0" y="83163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5079" y="230508"/>
            <a:ext cx="17017841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60"/>
              </a:lnSpc>
              <a:spcBef>
                <a:spcPct val="0"/>
              </a:spcBef>
            </a:pPr>
            <a:r>
              <a:rPr lang="en-US" sz="8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BASIC SEQUENTIAL DATA TYPES</a:t>
            </a:r>
            <a:endParaRPr lang="en-US" sz="8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05636" y="2859996"/>
            <a:ext cx="226611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Strings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49870" y="4293495"/>
            <a:ext cx="117764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List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29057" y="5866390"/>
            <a:ext cx="181927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Tuple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680" y="7436047"/>
            <a:ext cx="33956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Dictionary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58888" y="8634730"/>
            <a:ext cx="473725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For this we will code!!!!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Please open your IDE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5981" y="504172"/>
            <a:ext cx="16756039" cy="9278657"/>
          </a:xfrm>
          <a:custGeom>
            <a:avLst/>
            <a:gdLst/>
            <a:ahLst/>
            <a:cxnLst/>
            <a:rect l="l" t="t" r="r" b="b"/>
            <a:pathLst>
              <a:path w="16756039" h="9278657">
                <a:moveTo>
                  <a:pt x="0" y="0"/>
                </a:moveTo>
                <a:lnTo>
                  <a:pt x="16756038" y="0"/>
                </a:lnTo>
                <a:lnTo>
                  <a:pt x="16756038" y="9278656"/>
                </a:lnTo>
                <a:lnTo>
                  <a:pt x="0" y="927865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93450"/>
            <a:ext cx="18122845" cy="8067760"/>
          </a:xfrm>
          <a:custGeom>
            <a:avLst/>
            <a:gdLst/>
            <a:ahLst/>
            <a:cxnLst/>
            <a:rect l="l" t="t" r="r" b="b"/>
            <a:pathLst>
              <a:path w="18122845" h="8067760">
                <a:moveTo>
                  <a:pt x="0" y="0"/>
                </a:moveTo>
                <a:lnTo>
                  <a:pt x="18122845" y="0"/>
                </a:lnTo>
                <a:lnTo>
                  <a:pt x="18122845" y="8067760"/>
                </a:lnTo>
                <a:lnTo>
                  <a:pt x="0" y="80677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143" r="-1143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0087" y="1731598"/>
            <a:ext cx="18568174" cy="6823804"/>
          </a:xfrm>
          <a:custGeom>
            <a:avLst/>
            <a:gdLst/>
            <a:ahLst/>
            <a:cxnLst/>
            <a:rect l="l" t="t" r="r" b="b"/>
            <a:pathLst>
              <a:path w="18568174" h="6823804">
                <a:moveTo>
                  <a:pt x="0" y="0"/>
                </a:moveTo>
                <a:lnTo>
                  <a:pt x="18568174" y="0"/>
                </a:lnTo>
                <a:lnTo>
                  <a:pt x="18568174" y="6823804"/>
                </a:lnTo>
                <a:lnTo>
                  <a:pt x="0" y="682380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19258"/>
            <a:ext cx="18288000" cy="8330535"/>
          </a:xfrm>
          <a:custGeom>
            <a:avLst/>
            <a:gdLst/>
            <a:ahLst/>
            <a:cxnLst/>
            <a:rect l="l" t="t" r="r" b="b"/>
            <a:pathLst>
              <a:path w="18288000" h="8330535">
                <a:moveTo>
                  <a:pt x="0" y="0"/>
                </a:moveTo>
                <a:lnTo>
                  <a:pt x="18288000" y="0"/>
                </a:lnTo>
                <a:lnTo>
                  <a:pt x="18288000" y="8330535"/>
                </a:lnTo>
                <a:lnTo>
                  <a:pt x="0" y="833053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0" b="-80"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72135" y="2337613"/>
            <a:ext cx="6031608" cy="60316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3414845" y="1188931"/>
            <a:ext cx="1991544" cy="19915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043659" y="4214522"/>
            <a:ext cx="3185721" cy="318572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55315" y="3429652"/>
            <a:ext cx="12177370" cy="130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11380" b="1">
                <a:solidFill>
                  <a:srgbClr val="24096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Libraries</a:t>
            </a:r>
            <a:endParaRPr lang="en-US" sz="11380" b="1">
              <a:solidFill>
                <a:srgbClr val="24096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4163679" y="7797695"/>
            <a:ext cx="884434" cy="88443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744482" y="1504605"/>
            <a:ext cx="1892038" cy="189203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5344946" y="6400189"/>
            <a:ext cx="884434" cy="88443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637067" y="3608432"/>
            <a:ext cx="3070135" cy="307013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4" name="Freeform 24"/>
          <p:cNvSpPr/>
          <p:nvPr/>
        </p:nvSpPr>
        <p:spPr>
          <a:xfrm>
            <a:off x="1349938" y="875473"/>
            <a:ext cx="490149" cy="403705"/>
          </a:xfrm>
          <a:custGeom>
            <a:avLst/>
            <a:gdLst/>
            <a:ahLst/>
            <a:cxnLst/>
            <a:rect l="l" t="t" r="r" b="b"/>
            <a:pathLst>
              <a:path w="490149" h="403705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016139" y="-107230"/>
            <a:ext cx="2271861" cy="2271861"/>
          </a:xfrm>
          <a:custGeom>
            <a:avLst/>
            <a:gdLst/>
            <a:ahLst/>
            <a:cxnLst/>
            <a:rect l="l" t="t" r="r" b="b"/>
            <a:pathLst>
              <a:path w="2271861" h="2271861">
                <a:moveTo>
                  <a:pt x="0" y="0"/>
                </a:moveTo>
                <a:lnTo>
                  <a:pt x="2271861" y="0"/>
                </a:lnTo>
                <a:lnTo>
                  <a:pt x="2271861" y="2271860"/>
                </a:lnTo>
                <a:lnTo>
                  <a:pt x="0" y="2271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055315" y="5160413"/>
            <a:ext cx="12177370" cy="245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11380">
                <a:solidFill>
                  <a:srgbClr val="24096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for ML and data Analysis</a:t>
            </a:r>
            <a:endParaRPr lang="en-US" sz="11380">
              <a:solidFill>
                <a:srgbClr val="24096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6029" y="2063678"/>
            <a:ext cx="3981486" cy="4268288"/>
          </a:xfrm>
          <a:custGeom>
            <a:avLst/>
            <a:gdLst/>
            <a:ahLst/>
            <a:cxnLst/>
            <a:rect l="l" t="t" r="r" b="b"/>
            <a:pathLst>
              <a:path w="3981486" h="4268288">
                <a:moveTo>
                  <a:pt x="0" y="0"/>
                </a:moveTo>
                <a:lnTo>
                  <a:pt x="3981487" y="0"/>
                </a:lnTo>
                <a:lnTo>
                  <a:pt x="3981487" y="4268289"/>
                </a:lnTo>
                <a:lnTo>
                  <a:pt x="0" y="426828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47688" y="159703"/>
            <a:ext cx="583620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Who am I?</a:t>
            </a:r>
            <a:endParaRPr lang="en-US" sz="9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7200" y="1968428"/>
            <a:ext cx="579643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 am Bhaskar Bhar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3093648"/>
            <a:ext cx="64968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 am in BTECH sem 7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6798" y="4218869"/>
            <a:ext cx="12007096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 am an open source enthusiast, I have done contributions  in nDPI and Zeek.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6798" y="7382854"/>
            <a:ext cx="10368218" cy="229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434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Linkedin: Just search Bhaskar Bhar(You  will find a odd looking guy with specs wearing red tshirt)</a:t>
            </a:r>
            <a:endParaRPr lang="en-US" sz="434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65791" y="7373329"/>
            <a:ext cx="967347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Github username: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bhaskarbhar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9888" y="2562543"/>
            <a:ext cx="3639811" cy="2580957"/>
          </a:xfrm>
          <a:custGeom>
            <a:avLst/>
            <a:gdLst/>
            <a:ahLst/>
            <a:cxnLst/>
            <a:rect l="l" t="t" r="r" b="b"/>
            <a:pathLst>
              <a:path w="3639811" h="2580957">
                <a:moveTo>
                  <a:pt x="0" y="0"/>
                </a:moveTo>
                <a:lnTo>
                  <a:pt x="3639811" y="0"/>
                </a:lnTo>
                <a:lnTo>
                  <a:pt x="3639811" y="2580957"/>
                </a:lnTo>
                <a:lnTo>
                  <a:pt x="0" y="25809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36453" y="-171450"/>
            <a:ext cx="446817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random</a:t>
            </a:r>
            <a:endParaRPr lang="en-US" sz="9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95030" y="1614790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329862" y="1643365"/>
            <a:ext cx="125800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</a:t>
            </a: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random </a:t>
            </a: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module in Python is part of the standard library.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2435210"/>
            <a:ext cx="1323975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It is used</a:t>
            </a: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to generate </a:t>
            </a: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pseudo</a:t>
            </a: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-</a:t>
            </a: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random(We can give seeds)</a:t>
            </a: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numbers and perform random operations such as shuffling, selecting random items, or generating distributions.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14971" y="5076825"/>
            <a:ext cx="746664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random.random()</a:t>
            </a: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Returns a float between 0.0 and 1.0.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367765"/>
            <a:ext cx="1114056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random.randint(a, b)</a:t>
            </a: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Returns a random integer between a and b (inclusive).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08367" y="8548355"/>
            <a:ext cx="1111341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random.choice(seq)</a:t>
            </a: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Returns a random element from a list, tuple, or string.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Freeform 10"/>
          <p:cNvSpPr/>
          <p:nvPr/>
        </p:nvSpPr>
        <p:spPr>
          <a:xfrm rot="6206284">
            <a:off x="12402537" y="6422296"/>
            <a:ext cx="1604983" cy="1138079"/>
          </a:xfrm>
          <a:custGeom>
            <a:avLst/>
            <a:gdLst/>
            <a:ahLst/>
            <a:cxnLst/>
            <a:rect l="l" t="t" r="r" b="b"/>
            <a:pathLst>
              <a:path w="1604983" h="1138079">
                <a:moveTo>
                  <a:pt x="0" y="0"/>
                </a:moveTo>
                <a:lnTo>
                  <a:pt x="1604983" y="0"/>
                </a:lnTo>
                <a:lnTo>
                  <a:pt x="1604983" y="1138079"/>
                </a:lnTo>
                <a:lnTo>
                  <a:pt x="0" y="113807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728383">
            <a:off x="4686619" y="7841328"/>
            <a:ext cx="2150991" cy="1525248"/>
          </a:xfrm>
          <a:custGeom>
            <a:avLst/>
            <a:gdLst/>
            <a:ahLst/>
            <a:cxnLst/>
            <a:rect l="l" t="t" r="r" b="b"/>
            <a:pathLst>
              <a:path w="2150991" h="1525248">
                <a:moveTo>
                  <a:pt x="0" y="0"/>
                </a:moveTo>
                <a:lnTo>
                  <a:pt x="2150990" y="0"/>
                </a:lnTo>
                <a:lnTo>
                  <a:pt x="2150990" y="1525248"/>
                </a:lnTo>
                <a:lnTo>
                  <a:pt x="0" y="15252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8232" y="5220954"/>
            <a:ext cx="1816964" cy="1836713"/>
          </a:xfrm>
          <a:custGeom>
            <a:avLst/>
            <a:gdLst/>
            <a:ahLst/>
            <a:cxnLst/>
            <a:rect l="l" t="t" r="r" b="b"/>
            <a:pathLst>
              <a:path w="1816964" h="1836713">
                <a:moveTo>
                  <a:pt x="0" y="0"/>
                </a:moveTo>
                <a:lnTo>
                  <a:pt x="1816964" y="0"/>
                </a:lnTo>
                <a:lnTo>
                  <a:pt x="1816964" y="1836714"/>
                </a:lnTo>
                <a:lnTo>
                  <a:pt x="0" y="18367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73496" y="5220954"/>
            <a:ext cx="1816964" cy="1836713"/>
          </a:xfrm>
          <a:custGeom>
            <a:avLst/>
            <a:gdLst/>
            <a:ahLst/>
            <a:cxnLst/>
            <a:rect l="l" t="t" r="r" b="b"/>
            <a:pathLst>
              <a:path w="1816964" h="1836713">
                <a:moveTo>
                  <a:pt x="0" y="0"/>
                </a:moveTo>
                <a:lnTo>
                  <a:pt x="1816964" y="0"/>
                </a:lnTo>
                <a:lnTo>
                  <a:pt x="1816964" y="1836714"/>
                </a:lnTo>
                <a:lnTo>
                  <a:pt x="0" y="18367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31071" y="5220954"/>
            <a:ext cx="1816964" cy="1836713"/>
          </a:xfrm>
          <a:custGeom>
            <a:avLst/>
            <a:gdLst/>
            <a:ahLst/>
            <a:cxnLst/>
            <a:rect l="l" t="t" r="r" b="b"/>
            <a:pathLst>
              <a:path w="1816964" h="1836713">
                <a:moveTo>
                  <a:pt x="0" y="0"/>
                </a:moveTo>
                <a:lnTo>
                  <a:pt x="1816964" y="0"/>
                </a:lnTo>
                <a:lnTo>
                  <a:pt x="1816964" y="1836714"/>
                </a:lnTo>
                <a:lnTo>
                  <a:pt x="0" y="18367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50710" y="5220954"/>
            <a:ext cx="1816964" cy="1836713"/>
          </a:xfrm>
          <a:custGeom>
            <a:avLst/>
            <a:gdLst/>
            <a:ahLst/>
            <a:cxnLst/>
            <a:rect l="l" t="t" r="r" b="b"/>
            <a:pathLst>
              <a:path w="1816964" h="1836713">
                <a:moveTo>
                  <a:pt x="0" y="0"/>
                </a:moveTo>
                <a:lnTo>
                  <a:pt x="1816964" y="0"/>
                </a:lnTo>
                <a:lnTo>
                  <a:pt x="1816964" y="1836714"/>
                </a:lnTo>
                <a:lnTo>
                  <a:pt x="0" y="18367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9060" y="5220954"/>
            <a:ext cx="1816964" cy="1836713"/>
          </a:xfrm>
          <a:custGeom>
            <a:avLst/>
            <a:gdLst/>
            <a:ahLst/>
            <a:cxnLst/>
            <a:rect l="l" t="t" r="r" b="b"/>
            <a:pathLst>
              <a:path w="1816964" h="1836713">
                <a:moveTo>
                  <a:pt x="0" y="0"/>
                </a:moveTo>
                <a:lnTo>
                  <a:pt x="1816964" y="0"/>
                </a:lnTo>
                <a:lnTo>
                  <a:pt x="1816964" y="1836714"/>
                </a:lnTo>
                <a:lnTo>
                  <a:pt x="0" y="18367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18232" y="8339943"/>
            <a:ext cx="1816964" cy="1836713"/>
          </a:xfrm>
          <a:custGeom>
            <a:avLst/>
            <a:gdLst/>
            <a:ahLst/>
            <a:cxnLst/>
            <a:rect l="l" t="t" r="r" b="b"/>
            <a:pathLst>
              <a:path w="1816964" h="1836713">
                <a:moveTo>
                  <a:pt x="0" y="0"/>
                </a:moveTo>
                <a:lnTo>
                  <a:pt x="1816964" y="0"/>
                </a:lnTo>
                <a:lnTo>
                  <a:pt x="1816964" y="1836714"/>
                </a:lnTo>
                <a:lnTo>
                  <a:pt x="0" y="18367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68327" y="8339943"/>
            <a:ext cx="1722133" cy="1836713"/>
          </a:xfrm>
          <a:custGeom>
            <a:avLst/>
            <a:gdLst/>
            <a:ahLst/>
            <a:cxnLst/>
            <a:rect l="l" t="t" r="r" b="b"/>
            <a:pathLst>
              <a:path w="1722133" h="1836713">
                <a:moveTo>
                  <a:pt x="0" y="0"/>
                </a:moveTo>
                <a:lnTo>
                  <a:pt x="1722133" y="0"/>
                </a:lnTo>
                <a:lnTo>
                  <a:pt x="1722133" y="1836714"/>
                </a:lnTo>
                <a:lnTo>
                  <a:pt x="0" y="1836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07" b="-125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78487" y="8335482"/>
            <a:ext cx="1722133" cy="1841174"/>
          </a:xfrm>
          <a:custGeom>
            <a:avLst/>
            <a:gdLst/>
            <a:ahLst/>
            <a:cxnLst/>
            <a:rect l="l" t="t" r="r" b="b"/>
            <a:pathLst>
              <a:path w="1722133" h="1841174">
                <a:moveTo>
                  <a:pt x="0" y="0"/>
                </a:moveTo>
                <a:lnTo>
                  <a:pt x="1722132" y="0"/>
                </a:lnTo>
                <a:lnTo>
                  <a:pt x="1722132" y="1841175"/>
                </a:lnTo>
                <a:lnTo>
                  <a:pt x="0" y="1841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50710" y="8269118"/>
            <a:ext cx="1769548" cy="1907539"/>
          </a:xfrm>
          <a:custGeom>
            <a:avLst/>
            <a:gdLst/>
            <a:ahLst/>
            <a:cxnLst/>
            <a:rect l="l" t="t" r="r" b="b"/>
            <a:pathLst>
              <a:path w="1769548" h="1907539">
                <a:moveTo>
                  <a:pt x="0" y="0"/>
                </a:moveTo>
                <a:lnTo>
                  <a:pt x="1769549" y="0"/>
                </a:lnTo>
                <a:lnTo>
                  <a:pt x="1769549" y="1907539"/>
                </a:lnTo>
                <a:lnTo>
                  <a:pt x="0" y="1907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99" r="-389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39060" y="8269118"/>
            <a:ext cx="1688501" cy="1902645"/>
          </a:xfrm>
          <a:custGeom>
            <a:avLst/>
            <a:gdLst/>
            <a:ahLst/>
            <a:cxnLst/>
            <a:rect l="l" t="t" r="r" b="b"/>
            <a:pathLst>
              <a:path w="1688501" h="1902645">
                <a:moveTo>
                  <a:pt x="0" y="0"/>
                </a:moveTo>
                <a:lnTo>
                  <a:pt x="1688501" y="0"/>
                </a:lnTo>
                <a:lnTo>
                  <a:pt x="1688501" y="1902645"/>
                </a:lnTo>
                <a:lnTo>
                  <a:pt x="0" y="1902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121" r="-2512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11310" y="-171450"/>
            <a:ext cx="1531846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Numpy(Numerical Python)</a:t>
            </a:r>
            <a:endParaRPr lang="en-US" sz="9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0" y="1718733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To understand this module lets understand what is an array? And why its different from list?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0" y="3348340"/>
            <a:ext cx="18288000" cy="134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Array is a data type allowing only homogenous data or data of same data type</a:t>
            </a:r>
            <a:endParaRPr lang="en-US" sz="39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7382178"/>
            <a:ext cx="18288000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Whereas List allows heterogenous data</a:t>
            </a:r>
            <a:endParaRPr lang="en-US" sz="39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8125" y="4901175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97425" y="4839954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]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344784" y="4973304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997621" y="4901175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41060" y="4932477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362772" y="4973304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09575" y="7797467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497425" y="7797467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]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344784" y="8120983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997621" y="8120983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205444" y="8321342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220097" y="8321342"/>
            <a:ext cx="619125" cy="21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40"/>
              </a:lnSpc>
              <a:spcBef>
                <a:spcPct val="0"/>
              </a:spcBef>
            </a:pPr>
            <a:r>
              <a:rPr lang="en-US" sz="126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</a:t>
            </a:r>
            <a:endParaRPr lang="en-US" sz="126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517897" y="2934799"/>
            <a:ext cx="2208701" cy="22087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4C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37548" y="305103"/>
            <a:ext cx="99162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Why numpy arrays are faster??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1409171"/>
            <a:ext cx="1813215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Reason 1:</a:t>
            </a: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Contiguous memory allocation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4726598" y="2934799"/>
            <a:ext cx="2208701" cy="220870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4C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6935299" y="2934799"/>
            <a:ext cx="2208701" cy="220870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4C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9144000" y="2934799"/>
            <a:ext cx="2208701" cy="220870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4C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1352701" y="2934799"/>
            <a:ext cx="2208701" cy="220870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1BF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3561402" y="2934799"/>
            <a:ext cx="2208701" cy="220870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1BF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247379" y="5248592"/>
            <a:ext cx="74973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0x1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452508" y="5248592"/>
            <a:ext cx="7568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0x2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52843" y="5362575"/>
            <a:ext cx="7703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0x3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57766" y="5362575"/>
            <a:ext cx="7811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0x4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069563" y="5362575"/>
            <a:ext cx="77497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0x5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154988" y="5419725"/>
            <a:ext cx="7976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0x6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2517897" y="6849574"/>
            <a:ext cx="2208701" cy="220870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4C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4726598" y="6849574"/>
            <a:ext cx="2208701" cy="220870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1BF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6935299" y="6849574"/>
            <a:ext cx="2208701" cy="220870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4C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9144000" y="6849574"/>
            <a:ext cx="2208701" cy="2208701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4C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0" name="Group 40"/>
          <p:cNvGrpSpPr/>
          <p:nvPr/>
        </p:nvGrpSpPr>
        <p:grpSpPr>
          <a:xfrm rot="0">
            <a:off x="11352701" y="6849574"/>
            <a:ext cx="2208701" cy="2208701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1BF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3" name="Group 43"/>
          <p:cNvGrpSpPr/>
          <p:nvPr/>
        </p:nvGrpSpPr>
        <p:grpSpPr>
          <a:xfrm rot="0">
            <a:off x="13561402" y="6849574"/>
            <a:ext cx="2208701" cy="2208701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4CFF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3247379" y="9163367"/>
            <a:ext cx="74973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0x1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5452508" y="9163367"/>
            <a:ext cx="7568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0x2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7652843" y="9277350"/>
            <a:ext cx="7703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0x3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857766" y="9277350"/>
            <a:ext cx="7811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0x4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2069563" y="9277350"/>
            <a:ext cx="77497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0x5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154988" y="9334500"/>
            <a:ext cx="7976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0x6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8588221" y="6124892"/>
            <a:ext cx="126515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 lIst: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04868" y="556895"/>
            <a:ext cx="14122424" cy="6002030"/>
          </a:xfrm>
          <a:custGeom>
            <a:avLst/>
            <a:gdLst/>
            <a:ahLst/>
            <a:cxnLst/>
            <a:rect l="l" t="t" r="r" b="b"/>
            <a:pathLst>
              <a:path w="14122424" h="6002030">
                <a:moveTo>
                  <a:pt x="0" y="0"/>
                </a:moveTo>
                <a:lnTo>
                  <a:pt x="14122424" y="0"/>
                </a:lnTo>
                <a:lnTo>
                  <a:pt x="14122424" y="6002030"/>
                </a:lnTo>
                <a:lnTo>
                  <a:pt x="0" y="600203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844399">
            <a:off x="11782622" y="7488036"/>
            <a:ext cx="3533381" cy="1406928"/>
          </a:xfrm>
          <a:custGeom>
            <a:avLst/>
            <a:gdLst/>
            <a:ahLst/>
            <a:cxnLst/>
            <a:rect l="l" t="t" r="r" b="b"/>
            <a:pathLst>
              <a:path w="3533381" h="1406928">
                <a:moveTo>
                  <a:pt x="0" y="0"/>
                </a:moveTo>
                <a:lnTo>
                  <a:pt x="3533381" y="0"/>
                </a:lnTo>
                <a:lnTo>
                  <a:pt x="3533381" y="1406928"/>
                </a:lnTo>
                <a:lnTo>
                  <a:pt x="0" y="1406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66675"/>
            <a:ext cx="1813215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Reason 2:</a:t>
            </a:r>
            <a:endParaRPr lang="en-US" sz="34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Size and Fixed Type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35950" y="6968950"/>
            <a:ext cx="6722862" cy="302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List  actually maintains 4 things:</a:t>
            </a:r>
            <a:endParaRPr lang="en-US" sz="344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825"/>
              </a:lnSpc>
            </a:pPr>
            <a:r>
              <a:rPr lang="en-US" sz="344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Size</a:t>
            </a:r>
            <a:endParaRPr lang="en-US" sz="344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825"/>
              </a:lnSpc>
            </a:pPr>
            <a:r>
              <a:rPr lang="en-US" sz="344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Reference Count</a:t>
            </a:r>
            <a:endParaRPr lang="en-US" sz="344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825"/>
              </a:lnSpc>
            </a:pPr>
            <a:r>
              <a:rPr lang="en-US" sz="344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Object Type</a:t>
            </a:r>
            <a:endParaRPr lang="en-US" sz="344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ctr">
              <a:lnSpc>
                <a:spcPts val="4825"/>
              </a:lnSpc>
              <a:spcBef>
                <a:spcPct val="0"/>
              </a:spcBef>
            </a:pPr>
            <a:r>
              <a:rPr lang="en-US" sz="344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Object Value</a:t>
            </a:r>
            <a:endParaRPr lang="en-US" sz="344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362181"/>
            <a:ext cx="96012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numpy.arr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y()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→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Crea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arra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y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Used to create a NumPy array from a list or tuple.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0" y="3362960"/>
            <a:ext cx="833568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di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 →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Num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er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of d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im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nsions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Tells how many dimensions (axes) an array has.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5681133"/>
            <a:ext cx="860631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shap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 → Dimensions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of the array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Returns a tuple showing the rows × columns (for 2D) or sizes along each axis.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88564" y="8077835"/>
            <a:ext cx="90275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siz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 → Total number of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elemen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Gives the count of all elements in the array.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41071" y="6261523"/>
            <a:ext cx="4103991" cy="3396406"/>
          </a:xfrm>
          <a:custGeom>
            <a:avLst/>
            <a:gdLst/>
            <a:ahLst/>
            <a:cxnLst/>
            <a:rect l="l" t="t" r="r" b="b"/>
            <a:pathLst>
              <a:path w="4103991" h="3396406">
                <a:moveTo>
                  <a:pt x="0" y="0"/>
                </a:moveTo>
                <a:lnTo>
                  <a:pt x="4103992" y="0"/>
                </a:lnTo>
                <a:lnTo>
                  <a:pt x="4103992" y="3396407"/>
                </a:lnTo>
                <a:lnTo>
                  <a:pt x="0" y="33964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61071" y="-171450"/>
            <a:ext cx="415206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pandas</a:t>
            </a:r>
            <a:endParaRPr lang="en-US" sz="9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2702" y="1480608"/>
            <a:ext cx="17822597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Pan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as is a powerful open-source Python library use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for dat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ys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 and manipula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ion.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just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I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is bui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 on top of NumPy, and provid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high-level data structures and funct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ons designed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make w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rking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with structured/ta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ular data easy.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just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tw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main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ata structures in Pandas are: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just">
              <a:lnSpc>
                <a:spcPts val="47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Series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→ one-dimensional labeled arra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y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(like a column).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just">
              <a:lnSpc>
                <a:spcPts val="47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aFram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→ two-dimensional labeled data (like an 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x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cel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able).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just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232702" y="5939472"/>
            <a:ext cx="12083784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Why Pan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das is 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por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ta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nt i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ata Analysis 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/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400" b="1" u="none" strike="noStrike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DS?????</a:t>
            </a:r>
            <a:endParaRPr lang="en-US" sz="3400" b="1" u="none" strike="noStrike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34060" lvl="1" indent="-367030" algn="just">
              <a:lnSpc>
                <a:spcPts val="47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ta C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ing → handle missing values, duplicates, inconsisten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 d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ata.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just">
              <a:lnSpc>
                <a:spcPts val="47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Expl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ration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→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summary statis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ics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(.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(),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.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descr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ib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()).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just">
              <a:lnSpc>
                <a:spcPts val="47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ipul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tion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→ filt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eri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ng,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gr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ouping, merging datasets.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just">
              <a:lnSpc>
                <a:spcPts val="47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eg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tion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→ works with CSV, 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x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cel, SQL, JSON, etc.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just">
              <a:lnSpc>
                <a:spcPts val="47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9008" y="1167130"/>
            <a:ext cx="683383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.Series()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→ Cre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ate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Ser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es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o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ne-dimensional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ele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array.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8929" y="1333817"/>
            <a:ext cx="788396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.D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aFrame() → Crea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te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Da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aFrame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tw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-dimensional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ele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 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abl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9008" y="3919855"/>
            <a:ext cx="8191143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df.head() → View first rows of data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Shows the first 5 rows (default), useful for quickly inspecting data.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75338" y="3963035"/>
            <a:ext cx="819114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df.shape → Shape of the DataFrame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Returns a tuple (rows, columns).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26176" y="7091363"/>
            <a:ext cx="819114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df.columns → List of column labels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Gives the names of all columns.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1352" y="3946108"/>
            <a:ext cx="11301259" cy="5919034"/>
          </a:xfrm>
          <a:custGeom>
            <a:avLst/>
            <a:gdLst/>
            <a:ahLst/>
            <a:cxnLst/>
            <a:rect l="l" t="t" r="r" b="b"/>
            <a:pathLst>
              <a:path w="11301259" h="5919034">
                <a:moveTo>
                  <a:pt x="0" y="0"/>
                </a:moveTo>
                <a:lnTo>
                  <a:pt x="11301259" y="0"/>
                </a:lnTo>
                <a:lnTo>
                  <a:pt x="11301259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31352" y="-171450"/>
            <a:ext cx="603075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matplotlib</a:t>
            </a:r>
            <a:endParaRPr lang="en-US" sz="9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8278" y="1766358"/>
            <a:ext cx="853572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tp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otlib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he mos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wide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y us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data visual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za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li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rar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y 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 Py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hon.</a:t>
            </a:r>
            <a:endParaRPr lang="en-US" sz="3400" u="none" strike="noStrike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1766358"/>
            <a:ext cx="943795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We will loook examples for the submodule  for pyplot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1001" y="3656525"/>
            <a:ext cx="5297924" cy="598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Basic Pyplot Usage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import matplotlib.pyplot as plt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05"/>
              </a:lnSpc>
              <a:spcBef>
                <a:spcPct val="0"/>
              </a:spcBef>
            </a:pPr>
          </a:p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# Sample data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x = [1, 2, 3, 4, 5]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y = [2, 4, 6, 8, 10]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05"/>
              </a:lnSpc>
              <a:spcBef>
                <a:spcPct val="0"/>
              </a:spcBef>
            </a:pPr>
          </a:p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# Line plot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plt.plot(x, y, label="Line")  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plt.xlabel("X-axis")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plt.ylabel("Y-axis")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plt.title("Basic Line Plot")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plt.legend()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plt.show()</a:t>
            </a:r>
            <a:endParaRPr lang="en-US" sz="243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4096" y="595993"/>
            <a:ext cx="1655980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Google Colab Notebook Link:</a:t>
            </a:r>
            <a:endParaRPr lang="en-US" sz="9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9389" y="3171296"/>
            <a:ext cx="1748922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https://colab.research.google.com/drive/1Bf0MB_0mHspX2hHPcH583A5AggrquJyW?usp=sharing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9389" y="5076825"/>
            <a:ext cx="174892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Or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9389" y="6943196"/>
            <a:ext cx="174892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https://shorturl.at/3pYgn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85507" y="0"/>
            <a:ext cx="9116987" cy="10287000"/>
          </a:xfrm>
          <a:custGeom>
            <a:avLst/>
            <a:gdLst/>
            <a:ahLst/>
            <a:cxnLst/>
            <a:rect l="l" t="t" r="r" b="b"/>
            <a:pathLst>
              <a:path w="9116987" h="10287000">
                <a:moveTo>
                  <a:pt x="0" y="0"/>
                </a:moveTo>
                <a:lnTo>
                  <a:pt x="9116986" y="0"/>
                </a:lnTo>
                <a:lnTo>
                  <a:pt x="91169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76159" y="2530199"/>
            <a:ext cx="7387429" cy="7756801"/>
          </a:xfrm>
          <a:custGeom>
            <a:avLst/>
            <a:gdLst/>
            <a:ahLst/>
            <a:cxnLst/>
            <a:rect l="l" t="t" r="r" b="b"/>
            <a:pathLst>
              <a:path w="7387429" h="7756801">
                <a:moveTo>
                  <a:pt x="0" y="0"/>
                </a:moveTo>
                <a:lnTo>
                  <a:pt x="7387429" y="0"/>
                </a:lnTo>
                <a:lnTo>
                  <a:pt x="7387429" y="7756801"/>
                </a:lnTo>
                <a:lnTo>
                  <a:pt x="0" y="775680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40911" y="-142875"/>
            <a:ext cx="10910054" cy="129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85"/>
              </a:lnSpc>
              <a:spcBef>
                <a:spcPct val="0"/>
              </a:spcBef>
            </a:pPr>
            <a:r>
              <a:rPr lang="en-US" sz="75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Sooo, What is Python??</a:t>
            </a:r>
            <a:endParaRPr lang="en-US" sz="756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3875" y="1074780"/>
            <a:ext cx="17784125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Its just a programming language which is run by its own virtual environment, thats all.</a:t>
            </a:r>
            <a:endParaRPr lang="en-US" sz="4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40729" y="2814108"/>
            <a:ext cx="584132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semicolon(;), we dont do zat here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93700" y="2934062"/>
            <a:ext cx="6061971" cy="6061971"/>
          </a:xfrm>
          <a:custGeom>
            <a:avLst/>
            <a:gdLst/>
            <a:ahLst/>
            <a:cxnLst/>
            <a:rect l="l" t="t" r="r" b="b"/>
            <a:pathLst>
              <a:path w="6061971" h="6061971">
                <a:moveTo>
                  <a:pt x="0" y="0"/>
                </a:moveTo>
                <a:lnTo>
                  <a:pt x="6061971" y="0"/>
                </a:lnTo>
                <a:lnTo>
                  <a:pt x="6061971" y="6061971"/>
                </a:lnTo>
                <a:lnTo>
                  <a:pt x="0" y="606197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02810" y="-142875"/>
            <a:ext cx="15443752" cy="262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en-US" sz="754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What are the features of Python??</a:t>
            </a:r>
            <a:endParaRPr lang="en-US" sz="754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67040"/>
            <a:ext cx="9142461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Its an interpreted programming language, that means line by line code is executed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90136" y="567040"/>
            <a:ext cx="8697864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Its Open Source, that is you can build your own libraries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5599430"/>
            <a:ext cx="896148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Huge number of libraries  for nearly every purpose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61486" y="5599430"/>
            <a:ext cx="9326514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Easy to code, even chatgpt answers in python first if you dont mention to use other language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380268" cy="10418860"/>
          </a:xfrm>
          <a:custGeom>
            <a:avLst/>
            <a:gdLst/>
            <a:ahLst/>
            <a:cxnLst/>
            <a:rect l="l" t="t" r="r" b="b"/>
            <a:pathLst>
              <a:path w="12380268" h="10418860">
                <a:moveTo>
                  <a:pt x="0" y="0"/>
                </a:moveTo>
                <a:lnTo>
                  <a:pt x="12380268" y="0"/>
                </a:lnTo>
                <a:lnTo>
                  <a:pt x="12380268" y="10418860"/>
                </a:lnTo>
                <a:lnTo>
                  <a:pt x="0" y="104188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18731" y="1651952"/>
            <a:ext cx="6069269" cy="73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Variables</a:t>
            </a:r>
            <a:r>
              <a:rPr lang="en-US" sz="5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are symbolic names that act as containers or labels for values stored in the computer's memory.</a:t>
            </a:r>
            <a:endParaRPr lang="en-US" sz="52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0969" y="0"/>
            <a:ext cx="18549938" cy="10287000"/>
          </a:xfrm>
          <a:custGeom>
            <a:avLst/>
            <a:gdLst/>
            <a:ahLst/>
            <a:cxnLst/>
            <a:rect l="l" t="t" r="r" b="b"/>
            <a:pathLst>
              <a:path w="18549938" h="10287000">
                <a:moveTo>
                  <a:pt x="0" y="0"/>
                </a:moveTo>
                <a:lnTo>
                  <a:pt x="18549938" y="0"/>
                </a:lnTo>
                <a:lnTo>
                  <a:pt x="185499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953" r="-578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955" y="1028700"/>
            <a:ext cx="17043228" cy="8372486"/>
          </a:xfrm>
          <a:custGeom>
            <a:avLst/>
            <a:gdLst/>
            <a:ahLst/>
            <a:cxnLst/>
            <a:rect l="l" t="t" r="r" b="b"/>
            <a:pathLst>
              <a:path w="17043228" h="8372486">
                <a:moveTo>
                  <a:pt x="0" y="0"/>
                </a:moveTo>
                <a:lnTo>
                  <a:pt x="17043228" y="0"/>
                </a:lnTo>
                <a:lnTo>
                  <a:pt x="17043228" y="8372486"/>
                </a:lnTo>
                <a:lnTo>
                  <a:pt x="0" y="83724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4177</Words>
  <Application>WPS Presentation</Application>
  <PresentationFormat>On-screen Show (4:3)</PresentationFormat>
  <Paragraphs>248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SimSun</vt:lpstr>
      <vt:lpstr>Wingdings</vt:lpstr>
      <vt:lpstr>Montserrat Bold</vt:lpstr>
      <vt:lpstr>Montserrat</vt:lpstr>
      <vt:lpstr>Canva Sans Bold</vt:lpstr>
      <vt:lpstr>Canva Sans</vt:lpstr>
      <vt:lpstr>Microsoft YaHei</vt:lpstr>
      <vt:lpstr>Arial Unicode MS</vt:lpstr>
      <vt:lpstr>Calibri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</dc:title>
  <dc:creator/>
  <cp:lastModifiedBy>WPS_1672975522</cp:lastModifiedBy>
  <cp:revision>2</cp:revision>
  <dcterms:created xsi:type="dcterms:W3CDTF">2006-08-16T00:00:00Z</dcterms:created>
  <dcterms:modified xsi:type="dcterms:W3CDTF">2025-08-25T07:37:24Z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5FB0541A85C7440DAB1685D9578CD005_12</vt:lpwstr>
  </property>
  <property fmtid="{D5CDD505-2E9C-101B-9397-08002B2CF9AE}" pid="3" name="KSOProductBuildVer">
    <vt:lpwstr>1033-12.2.0.21931</vt:lpwstr>
  </property>
</Properties>
</file>